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12f34cad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12f34cad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12f34cad4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12f34cad4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12f34cad4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12f34cad4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12f34cad4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12f34cad4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12f34cad4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12f34cad4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3dd437d5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3dd437d5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12f34cad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12f34cad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3dd437d5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3dd437d5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12f34cad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512f34cad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12f34cad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12f34cad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direct impact of the war on civilians extends far beyond those killed or injured. One year into the war, Ukraine’s economy has contracted by about a third and requires continuous external support.19 Over five million Ukrainians are internally displaced.20 About eight million people have been forced to seek refuge outside the country, of whom close to three million have found themselves in Russia,21 many having been ‘evacuated’ by the Russian forces against their will, including thousands of children.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12f34cad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12f34cad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3dd437d5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3dd437d5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136e101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136e101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5136e101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136e101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12f34cad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12f34cad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136e101b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136e101b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3dd437d5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3dd437d5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12f34cad4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12f34cad4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e3dd437d5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e3dd437d5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e3dd437d5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e3dd437d5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e3dd437d5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e3dd437d5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512f34ca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512f34ca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e3dd437d5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e3dd437d5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12f34cad4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512f34cad4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512f34cad4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512f34cad4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512f34cad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512f34cad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12f34cad4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512f34cad4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12f34cad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512f34cad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512f34cad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512f34cad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12f34cad4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512f34cad4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12f34cad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12f34ca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Zeynep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11" Type="http://schemas.openxmlformats.org/officeDocument/2006/relationships/slide" Target="/ppt/slides/slide31.xml"/><Relationship Id="rId10" Type="http://schemas.openxmlformats.org/officeDocument/2006/relationships/slide" Target="/ppt/slides/slide26.xml"/><Relationship Id="rId12" Type="http://schemas.openxmlformats.org/officeDocument/2006/relationships/image" Target="../media/image3.png"/><Relationship Id="rId9" Type="http://schemas.openxmlformats.org/officeDocument/2006/relationships/slide" Target="/ppt/slides/slide20.xml"/><Relationship Id="rId5" Type="http://schemas.openxmlformats.org/officeDocument/2006/relationships/slide" Target="/ppt/slides/slide8.xml"/><Relationship Id="rId6" Type="http://schemas.openxmlformats.org/officeDocument/2006/relationships/slide" Target="/ppt/slides/slide15.xml"/><Relationship Id="rId7" Type="http://schemas.openxmlformats.org/officeDocument/2006/relationships/slide" Target="/ppt/slides/slide17.xml"/><Relationship Id="rId8" Type="http://schemas.openxmlformats.org/officeDocument/2006/relationships/slide" Target="/ppt/slides/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acleddata.com/2023/03/01/war-in-ukraine-one-year-on-nowhere-safe/#s1" TargetMode="External"/><Relationship Id="rId4" Type="http://schemas.openxmlformats.org/officeDocument/2006/relationships/hyperlink" Target="https://doi.org/10.1016/j.foodpol.2023.102418" TargetMode="External"/><Relationship Id="rId5"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3977"/>
              <a:t>Econ 494 Spatial Data Science Project</a:t>
            </a:r>
            <a:endParaRPr b="1" sz="3977"/>
          </a:p>
          <a:p>
            <a:pPr indent="0" lvl="0" marL="0" rtl="0" algn="ctr">
              <a:spcBef>
                <a:spcPts val="0"/>
              </a:spcBef>
              <a:spcAft>
                <a:spcPts val="0"/>
              </a:spcAft>
              <a:buNone/>
            </a:pPr>
            <a:r>
              <a:rPr lang="en" sz="3522"/>
              <a:t>Analysis of ACLED Report</a:t>
            </a:r>
            <a:br>
              <a:rPr lang="en" sz="3522"/>
            </a:br>
            <a:r>
              <a:rPr b="1" lang="en" sz="4422"/>
              <a:t>“</a:t>
            </a:r>
            <a:r>
              <a:rPr b="1" lang="en" sz="3422"/>
              <a:t>War in Ukraine”</a:t>
            </a:r>
            <a:endParaRPr b="1" sz="3422"/>
          </a:p>
          <a:p>
            <a:pPr indent="0" lvl="0" marL="0" rtl="0" algn="ctr">
              <a:spcBef>
                <a:spcPts val="0"/>
              </a:spcBef>
              <a:spcAft>
                <a:spcPts val="0"/>
              </a:spcAft>
              <a:buNone/>
            </a:pPr>
            <a:r>
              <a:rPr i="1" lang="en" sz="2533"/>
              <a:t>One Year On, Nowhere Safe</a:t>
            </a:r>
            <a:endParaRPr i="1"/>
          </a:p>
        </p:txBody>
      </p:sp>
      <p:sp>
        <p:nvSpPr>
          <p:cNvPr id="55" name="Google Shape;55;p13"/>
          <p:cNvSpPr txBox="1"/>
          <p:nvPr>
            <p:ph idx="1" type="subTitle"/>
          </p:nvPr>
        </p:nvSpPr>
        <p:spPr>
          <a:xfrm>
            <a:off x="311700" y="2834125"/>
            <a:ext cx="8520600" cy="97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440"/>
              <a:buFont typeface="Arial"/>
              <a:buNone/>
            </a:pPr>
            <a:r>
              <a:rPr lang="en" sz="1620"/>
              <a:t>Elif Çaysar</a:t>
            </a:r>
            <a:endParaRPr sz="1620"/>
          </a:p>
          <a:p>
            <a:pPr indent="0" lvl="0" marL="0" rtl="0" algn="ctr">
              <a:lnSpc>
                <a:spcPct val="115000"/>
              </a:lnSpc>
              <a:spcBef>
                <a:spcPts val="0"/>
              </a:spcBef>
              <a:spcAft>
                <a:spcPts val="0"/>
              </a:spcAft>
              <a:buSzPts val="440"/>
              <a:buNone/>
            </a:pPr>
            <a:r>
              <a:rPr lang="en" sz="1620"/>
              <a:t>Giray Coşkun</a:t>
            </a:r>
            <a:endParaRPr sz="1620"/>
          </a:p>
          <a:p>
            <a:pPr indent="0" lvl="0" marL="0" rtl="0" algn="ctr">
              <a:lnSpc>
                <a:spcPct val="115000"/>
              </a:lnSpc>
              <a:spcBef>
                <a:spcPts val="0"/>
              </a:spcBef>
              <a:spcAft>
                <a:spcPts val="0"/>
              </a:spcAft>
              <a:buSzPts val="440"/>
              <a:buNone/>
            </a:pPr>
            <a:r>
              <a:rPr lang="en" sz="1620"/>
              <a:t>Sude Buket Kipri</a:t>
            </a:r>
            <a:endParaRPr sz="1620"/>
          </a:p>
          <a:p>
            <a:pPr indent="0" lvl="0" marL="0" rtl="0" algn="ctr">
              <a:lnSpc>
                <a:spcPct val="115000"/>
              </a:lnSpc>
              <a:spcBef>
                <a:spcPts val="0"/>
              </a:spcBef>
              <a:spcAft>
                <a:spcPts val="0"/>
              </a:spcAft>
              <a:buSzPts val="440"/>
              <a:buNone/>
            </a:pPr>
            <a:r>
              <a:rPr lang="en" sz="1620"/>
              <a:t>Zeynep Akant</a:t>
            </a:r>
            <a:endParaRPr sz="1620"/>
          </a:p>
        </p:txBody>
      </p:sp>
      <p:pic>
        <p:nvPicPr>
          <p:cNvPr id="56" name="Google Shape;56;p13"/>
          <p:cNvPicPr preferRelativeResize="0"/>
          <p:nvPr/>
        </p:nvPicPr>
        <p:blipFill>
          <a:blip r:embed="rId3">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2"/>
          <p:cNvPicPr preferRelativeResize="0"/>
          <p:nvPr/>
        </p:nvPicPr>
        <p:blipFill>
          <a:blip r:embed="rId3">
            <a:alphaModFix/>
          </a:blip>
          <a:stretch>
            <a:fillRect/>
          </a:stretch>
        </p:blipFill>
        <p:spPr>
          <a:xfrm>
            <a:off x="1238250" y="514350"/>
            <a:ext cx="6667500" cy="4114800"/>
          </a:xfrm>
          <a:prstGeom prst="rect">
            <a:avLst/>
          </a:prstGeom>
          <a:noFill/>
          <a:ln>
            <a:noFill/>
          </a:ln>
        </p:spPr>
      </p:pic>
      <p:pic>
        <p:nvPicPr>
          <p:cNvPr id="114" name="Google Shape;114;p22"/>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idx="1" type="body"/>
          </p:nvPr>
        </p:nvSpPr>
        <p:spPr>
          <a:xfrm>
            <a:off x="6574338" y="0"/>
            <a:ext cx="2684400" cy="418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Although Russian forces were unable to break Ukrainian defenses around the city of Kharkiv, they had occupied the bulk of the region’s northern and eastern parts by April 2022, including Izium – a critical transport hub</a:t>
            </a:r>
            <a:endParaRPr sz="1200"/>
          </a:p>
          <a:p>
            <a:pPr indent="-304800" lvl="0" marL="457200" rtl="0" algn="l">
              <a:spcBef>
                <a:spcPts val="0"/>
              </a:spcBef>
              <a:spcAft>
                <a:spcPts val="0"/>
              </a:spcAft>
              <a:buSzPts val="1200"/>
              <a:buChar char="●"/>
            </a:pPr>
            <a:r>
              <a:rPr lang="en" sz="1200"/>
              <a:t>Ukraine liberated almost the entire region in a surprise counter-offensive in September 2022.</a:t>
            </a:r>
            <a:endParaRPr sz="1200"/>
          </a:p>
          <a:p>
            <a:pPr indent="-304800" lvl="0" marL="457200" rtl="0" algn="l">
              <a:spcBef>
                <a:spcPts val="0"/>
              </a:spcBef>
              <a:spcAft>
                <a:spcPts val="0"/>
              </a:spcAft>
              <a:buSzPts val="1200"/>
              <a:buChar char="●"/>
            </a:pPr>
            <a:r>
              <a:rPr lang="en" sz="1200"/>
              <a:t>Of over 800 events targeting civilians, about three-quarters constituted artillery, missile, and airstrike events, which also resulted in the majority of reported civilian fatalities recorded in the region. About a third of these occurred in March 2022 alone.</a:t>
            </a:r>
            <a:endParaRPr sz="1200"/>
          </a:p>
          <a:p>
            <a:pPr indent="0" lvl="0" marL="0" rtl="0" algn="l">
              <a:spcBef>
                <a:spcPts val="1200"/>
              </a:spcBef>
              <a:spcAft>
                <a:spcPts val="1200"/>
              </a:spcAft>
              <a:buNone/>
            </a:pPr>
            <a:r>
              <a:t/>
            </a:r>
            <a:endParaRPr/>
          </a:p>
        </p:txBody>
      </p:sp>
      <p:pic>
        <p:nvPicPr>
          <p:cNvPr id="120" name="Google Shape;120;p23"/>
          <p:cNvPicPr preferRelativeResize="0"/>
          <p:nvPr/>
        </p:nvPicPr>
        <p:blipFill>
          <a:blip r:embed="rId3">
            <a:alphaModFix/>
          </a:blip>
          <a:stretch>
            <a:fillRect/>
          </a:stretch>
        </p:blipFill>
        <p:spPr>
          <a:xfrm>
            <a:off x="311699" y="445025"/>
            <a:ext cx="6495576" cy="4014225"/>
          </a:xfrm>
          <a:prstGeom prst="rect">
            <a:avLst/>
          </a:prstGeom>
          <a:noFill/>
          <a:ln>
            <a:noFill/>
          </a:ln>
        </p:spPr>
      </p:pic>
      <p:pic>
        <p:nvPicPr>
          <p:cNvPr id="121" name="Google Shape;121;p23"/>
          <p:cNvPicPr preferRelativeResize="0"/>
          <p:nvPr/>
        </p:nvPicPr>
        <p:blipFill>
          <a:blip r:embed="rId4">
            <a:alphaModFix/>
          </a:blip>
          <a:stretch>
            <a:fillRect/>
          </a:stretch>
        </p:blipFill>
        <p:spPr>
          <a:xfrm>
            <a:off x="7433250" y="4459250"/>
            <a:ext cx="1548526" cy="666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idx="1" type="body"/>
          </p:nvPr>
        </p:nvSpPr>
        <p:spPr>
          <a:xfrm>
            <a:off x="5724750" y="98250"/>
            <a:ext cx="3534000" cy="4794000"/>
          </a:xfrm>
          <a:prstGeom prst="rect">
            <a:avLst/>
          </a:prstGeom>
        </p:spPr>
        <p:txBody>
          <a:bodyPr anchorCtr="0" anchor="t" bIns="91425" lIns="91425" spcFirstLastPara="1" rIns="91425" wrap="square" tIns="91425">
            <a:noAutofit/>
          </a:bodyPr>
          <a:lstStyle/>
          <a:p>
            <a:pPr indent="-310276" lvl="0" marL="457200" rtl="0" algn="l">
              <a:spcBef>
                <a:spcPts val="0"/>
              </a:spcBef>
              <a:spcAft>
                <a:spcPts val="0"/>
              </a:spcAft>
              <a:buSzPts val="1286"/>
              <a:buChar char="●"/>
            </a:pPr>
            <a:r>
              <a:rPr lang="en" sz="1286"/>
              <a:t>The sheer scale of artillery, missile, and air attacks inflicted on Luhansk region as well as intense close combat brought about immense suffering for the civilians.</a:t>
            </a:r>
            <a:endParaRPr sz="1286"/>
          </a:p>
          <a:p>
            <a:pPr indent="-310276" lvl="0" marL="457200" rtl="0" algn="l">
              <a:spcBef>
                <a:spcPts val="0"/>
              </a:spcBef>
              <a:spcAft>
                <a:spcPts val="0"/>
              </a:spcAft>
              <a:buSzPts val="1286"/>
              <a:buChar char="●"/>
            </a:pPr>
            <a:r>
              <a:rPr lang="en" sz="1286"/>
              <a:t>On 11 March 2022, 56 elderly patients reportedly died during the shelling of a nursing home in Kreminna, and at least 60 people were killed in an airstrike on a school used as a shelter in Bilohorivka on 7 May 2022. Over 50 civilians were also killed during the shelling of Severodonetsk in March and May 2022. </a:t>
            </a:r>
            <a:endParaRPr sz="1286"/>
          </a:p>
          <a:p>
            <a:pPr indent="-310276" lvl="0" marL="457200" rtl="0" algn="l">
              <a:spcBef>
                <a:spcPts val="0"/>
              </a:spcBef>
              <a:spcAft>
                <a:spcPts val="0"/>
              </a:spcAft>
              <a:buSzPts val="1286"/>
              <a:buChar char="●"/>
            </a:pPr>
            <a:r>
              <a:rPr lang="en" sz="1286"/>
              <a:t>Following the Russian occupation of the region in summer 2022, the number of reports of civilians being targeted went sharply down; though the region has remained highly kinetic, especially since autumn. </a:t>
            </a:r>
            <a:endParaRPr sz="685"/>
          </a:p>
        </p:txBody>
      </p:sp>
      <p:pic>
        <p:nvPicPr>
          <p:cNvPr id="127" name="Google Shape;127;p24"/>
          <p:cNvPicPr preferRelativeResize="0"/>
          <p:nvPr/>
        </p:nvPicPr>
        <p:blipFill>
          <a:blip r:embed="rId3">
            <a:alphaModFix/>
          </a:blip>
          <a:stretch>
            <a:fillRect/>
          </a:stretch>
        </p:blipFill>
        <p:spPr>
          <a:xfrm>
            <a:off x="226950" y="1152475"/>
            <a:ext cx="5669873" cy="3503950"/>
          </a:xfrm>
          <a:prstGeom prst="rect">
            <a:avLst/>
          </a:prstGeom>
          <a:noFill/>
          <a:ln>
            <a:noFill/>
          </a:ln>
        </p:spPr>
      </p:pic>
      <p:pic>
        <p:nvPicPr>
          <p:cNvPr id="128" name="Google Shape;128;p24"/>
          <p:cNvPicPr preferRelativeResize="0"/>
          <p:nvPr/>
        </p:nvPicPr>
        <p:blipFill>
          <a:blip r:embed="rId4">
            <a:alphaModFix/>
          </a:blip>
          <a:stretch>
            <a:fillRect/>
          </a:stretch>
        </p:blipFill>
        <p:spPr>
          <a:xfrm>
            <a:off x="7490600" y="4476969"/>
            <a:ext cx="1548526" cy="6665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idx="1" type="body"/>
          </p:nvPr>
        </p:nvSpPr>
        <p:spPr>
          <a:xfrm>
            <a:off x="6231575" y="95625"/>
            <a:ext cx="2769300" cy="4569000"/>
          </a:xfrm>
          <a:prstGeom prst="rect">
            <a:avLst/>
          </a:prstGeom>
        </p:spPr>
        <p:txBody>
          <a:bodyPr anchorCtr="0" anchor="t" bIns="91425" lIns="91425" spcFirstLastPara="1" rIns="91425" wrap="square" tIns="91425">
            <a:normAutofit fontScale="55000" lnSpcReduction="20000"/>
          </a:bodyPr>
          <a:lstStyle/>
          <a:p>
            <a:pPr indent="-315912" lvl="0" marL="457200" rtl="0" algn="l">
              <a:spcBef>
                <a:spcPts val="0"/>
              </a:spcBef>
              <a:spcAft>
                <a:spcPts val="0"/>
              </a:spcAft>
              <a:buSzPct val="100000"/>
              <a:buChar char="●"/>
            </a:pPr>
            <a:r>
              <a:rPr lang="en" sz="2500"/>
              <a:t>ACLED records over 16,000 events in Donetsk region, of which over 12,000 were attributed to shelling, artillery, missile, and airstrike events. Only a small portion of these events – about 800 – could be attributed to the direct targeting of civilian.</a:t>
            </a:r>
            <a:endParaRPr sz="2500"/>
          </a:p>
          <a:p>
            <a:pPr indent="-315912" lvl="0" marL="457200" rtl="0" algn="l">
              <a:spcBef>
                <a:spcPts val="0"/>
              </a:spcBef>
              <a:spcAft>
                <a:spcPts val="0"/>
              </a:spcAft>
              <a:buSzPct val="100000"/>
              <a:buChar char="●"/>
            </a:pPr>
            <a:r>
              <a:rPr lang="en" sz="2500"/>
              <a:t>The city of Mariupol was the site of several mass casualty events ahead of the Russian occupation. </a:t>
            </a:r>
            <a:endParaRPr sz="2500"/>
          </a:p>
          <a:p>
            <a:pPr indent="-315912" lvl="0" marL="457200" rtl="0" algn="l">
              <a:spcBef>
                <a:spcPts val="0"/>
              </a:spcBef>
              <a:spcAft>
                <a:spcPts val="0"/>
              </a:spcAft>
              <a:buSzPct val="100000"/>
              <a:buChar char="●"/>
            </a:pPr>
            <a:r>
              <a:rPr lang="en" sz="2500"/>
              <a:t>Mass casualty events due to long-range missile and artillery strikes occurred in other parts of the region and on both sides of the line of contact.</a:t>
            </a:r>
            <a:endParaRPr sz="2500"/>
          </a:p>
        </p:txBody>
      </p:sp>
      <p:pic>
        <p:nvPicPr>
          <p:cNvPr id="134" name="Google Shape;134;p25"/>
          <p:cNvPicPr preferRelativeResize="0"/>
          <p:nvPr/>
        </p:nvPicPr>
        <p:blipFill>
          <a:blip r:embed="rId3">
            <a:alphaModFix/>
          </a:blip>
          <a:stretch>
            <a:fillRect/>
          </a:stretch>
        </p:blipFill>
        <p:spPr>
          <a:xfrm>
            <a:off x="311699" y="756175"/>
            <a:ext cx="6169475" cy="3812701"/>
          </a:xfrm>
          <a:prstGeom prst="rect">
            <a:avLst/>
          </a:prstGeom>
          <a:noFill/>
          <a:ln>
            <a:noFill/>
          </a:ln>
        </p:spPr>
      </p:pic>
      <p:pic>
        <p:nvPicPr>
          <p:cNvPr id="135" name="Google Shape;135;p25"/>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idx="1" type="body"/>
          </p:nvPr>
        </p:nvSpPr>
        <p:spPr>
          <a:xfrm>
            <a:off x="6084600" y="0"/>
            <a:ext cx="3027600" cy="5143500"/>
          </a:xfrm>
          <a:prstGeom prst="rect">
            <a:avLst/>
          </a:prstGeom>
        </p:spPr>
        <p:txBody>
          <a:bodyPr anchorCtr="0" anchor="t" bIns="91425" lIns="91425" spcFirstLastPara="1" rIns="91425" wrap="square" tIns="91425">
            <a:normAutofit fontScale="62500" lnSpcReduction="20000"/>
          </a:bodyPr>
          <a:lstStyle/>
          <a:p>
            <a:pPr indent="-300037" lvl="0" marL="457200" rtl="0" algn="l">
              <a:spcBef>
                <a:spcPts val="0"/>
              </a:spcBef>
              <a:spcAft>
                <a:spcPts val="0"/>
              </a:spcAft>
              <a:buSzPct val="100000"/>
              <a:buChar char="●"/>
            </a:pPr>
            <a:r>
              <a:rPr lang="en"/>
              <a:t>Russian forces occupied most of the Zaporizhia region in the first weeks of the invasion, capturing the entire shore of the Sea of Azov, including the Ukrainian navy base in Berdiansk, and an area stretching between the Kherson and southern Donetsk regions up to the Dnipro river, including the second-largest town of Melitopol.</a:t>
            </a:r>
            <a:endParaRPr/>
          </a:p>
          <a:p>
            <a:pPr indent="-300037" lvl="0" marL="457200" rtl="0" algn="l">
              <a:spcBef>
                <a:spcPts val="0"/>
              </a:spcBef>
              <a:spcAft>
                <a:spcPts val="0"/>
              </a:spcAft>
              <a:buSzPct val="100000"/>
              <a:buChar char="●"/>
            </a:pPr>
            <a:r>
              <a:rPr lang="en"/>
              <a:t>Ukrainian forces stopped Russian forces in the area of Orikhiv and Huliaipole</a:t>
            </a:r>
            <a:endParaRPr/>
          </a:p>
          <a:p>
            <a:pPr indent="-300037" lvl="0" marL="457200" rtl="0" algn="l">
              <a:spcBef>
                <a:spcPts val="0"/>
              </a:spcBef>
              <a:spcAft>
                <a:spcPts val="0"/>
              </a:spcAft>
              <a:buSzPct val="100000"/>
              <a:buChar char="●"/>
            </a:pPr>
            <a:r>
              <a:rPr lang="en"/>
              <a:t>Although shelling and air and drone strikes have accounted for about half of events targeting civilians in the Zaporizhia region, civilians have also been the subject of direct attacks. These include firing at vehicles carrying evacuating civilians, as well as torture and execution.</a:t>
            </a:r>
            <a:endParaRPr/>
          </a:p>
          <a:p>
            <a:pPr indent="-300037" lvl="0" marL="457200" rtl="0" algn="l">
              <a:spcBef>
                <a:spcPts val="0"/>
              </a:spcBef>
              <a:spcAft>
                <a:spcPts val="0"/>
              </a:spcAft>
              <a:buSzPct val="100000"/>
              <a:buChar char="●"/>
            </a:pPr>
            <a:r>
              <a:rPr lang="en"/>
              <a:t>In areas under Russian occupation, reports of the abduction of local officials, teachers, journalists, Ukrainian army veterans, and civil activists are common.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1" name="Google Shape;141;p26"/>
          <p:cNvPicPr preferRelativeResize="0"/>
          <p:nvPr/>
        </p:nvPicPr>
        <p:blipFill>
          <a:blip r:embed="rId3">
            <a:alphaModFix/>
          </a:blip>
          <a:stretch>
            <a:fillRect/>
          </a:stretch>
        </p:blipFill>
        <p:spPr>
          <a:xfrm>
            <a:off x="264551" y="1043600"/>
            <a:ext cx="5820050" cy="3596750"/>
          </a:xfrm>
          <a:prstGeom prst="rect">
            <a:avLst/>
          </a:prstGeom>
          <a:noFill/>
          <a:ln>
            <a:noFill/>
          </a:ln>
        </p:spPr>
      </p:pic>
      <p:pic>
        <p:nvPicPr>
          <p:cNvPr id="142" name="Google Shape;142;p26"/>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t>Explosive Threats for </a:t>
            </a:r>
            <a:endParaRPr b="1"/>
          </a:p>
          <a:p>
            <a:pPr indent="0" lvl="0" marL="0" rtl="0" algn="ctr">
              <a:spcBef>
                <a:spcPts val="0"/>
              </a:spcBef>
              <a:spcAft>
                <a:spcPts val="0"/>
              </a:spcAft>
              <a:buNone/>
            </a:pPr>
            <a:r>
              <a:rPr b="1" lang="en"/>
              <a:t>Civilians in Southern Ukraine</a:t>
            </a:r>
            <a:endParaRPr b="1"/>
          </a:p>
        </p:txBody>
      </p:sp>
      <p:pic>
        <p:nvPicPr>
          <p:cNvPr id="148" name="Google Shape;148;p27"/>
          <p:cNvPicPr preferRelativeResize="0"/>
          <p:nvPr/>
        </p:nvPicPr>
        <p:blipFill>
          <a:blip r:embed="rId3">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idx="1" type="body"/>
          </p:nvPr>
        </p:nvSpPr>
        <p:spPr>
          <a:xfrm>
            <a:off x="5262900" y="411500"/>
            <a:ext cx="3881100" cy="41232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Clr>
                <a:srgbClr val="374151"/>
              </a:buClr>
              <a:buSzPts val="1200"/>
              <a:buFont typeface="Arial"/>
              <a:buChar char="●"/>
            </a:pPr>
            <a:r>
              <a:rPr lang="en" sz="1200">
                <a:solidFill>
                  <a:srgbClr val="374151"/>
                </a:solidFill>
              </a:rPr>
              <a:t>Russian attempts for landings from the Black Sea were unsuccessful.</a:t>
            </a:r>
            <a:endParaRPr sz="1200">
              <a:solidFill>
                <a:srgbClr val="374151"/>
              </a:solidFill>
            </a:endParaRPr>
          </a:p>
          <a:p>
            <a:pPr indent="-304800" lvl="0" marL="457200" rtl="0" algn="l">
              <a:spcBef>
                <a:spcPts val="0"/>
              </a:spcBef>
              <a:spcAft>
                <a:spcPts val="0"/>
              </a:spcAft>
              <a:buClr>
                <a:srgbClr val="374151"/>
              </a:buClr>
              <a:buSzPts val="1200"/>
              <a:buFont typeface="Arial"/>
              <a:buChar char="●"/>
            </a:pPr>
            <a:r>
              <a:rPr lang="en" sz="1200">
                <a:solidFill>
                  <a:srgbClr val="374151"/>
                </a:solidFill>
              </a:rPr>
              <a:t>Russian forces invaded southern Ukraine from the annexed Crimean peninsula, successfully overtaking the Kherson region and its main city in March 2022.</a:t>
            </a:r>
            <a:endParaRPr sz="1200">
              <a:solidFill>
                <a:srgbClr val="374151"/>
              </a:solidFill>
            </a:endParaRPr>
          </a:p>
          <a:p>
            <a:pPr indent="-304800" lvl="0" marL="457200" rtl="0" algn="l">
              <a:spcBef>
                <a:spcPts val="0"/>
              </a:spcBef>
              <a:spcAft>
                <a:spcPts val="0"/>
              </a:spcAft>
              <a:buClr>
                <a:srgbClr val="374151"/>
              </a:buClr>
              <a:buSzPts val="1200"/>
              <a:buFont typeface="Arial"/>
              <a:buChar char="●"/>
            </a:pPr>
            <a:r>
              <a:rPr lang="en" sz="1200">
                <a:solidFill>
                  <a:srgbClr val="374151"/>
                </a:solidFill>
              </a:rPr>
              <a:t>The Kherson and Mykolaiv regions experienced significant violence, with artillery strikes leading to high fatality numbers.</a:t>
            </a:r>
            <a:endParaRPr sz="1200">
              <a:solidFill>
                <a:srgbClr val="374151"/>
              </a:solidFill>
            </a:endParaRPr>
          </a:p>
          <a:p>
            <a:pPr indent="-304800" lvl="0" marL="457200" rtl="0" algn="l">
              <a:spcBef>
                <a:spcPts val="0"/>
              </a:spcBef>
              <a:spcAft>
                <a:spcPts val="0"/>
              </a:spcAft>
              <a:buClr>
                <a:srgbClr val="374151"/>
              </a:buClr>
              <a:buSzPts val="1200"/>
              <a:buFont typeface="Arial"/>
              <a:buChar char="●"/>
            </a:pPr>
            <a:r>
              <a:rPr lang="en" sz="1200">
                <a:solidFill>
                  <a:srgbClr val="374151"/>
                </a:solidFill>
              </a:rPr>
              <a:t>The most common types of violence in Kherson were abductions, forced disappearances, torture, targeting primarily officials, journalists, activists, and those suspected of pro-Ukrainian views.</a:t>
            </a:r>
            <a:endParaRPr sz="1200">
              <a:solidFill>
                <a:srgbClr val="374151"/>
              </a:solidFill>
            </a:endParaRPr>
          </a:p>
          <a:p>
            <a:pPr indent="-304800" lvl="0" marL="457200" rtl="0" algn="l">
              <a:spcBef>
                <a:spcPts val="0"/>
              </a:spcBef>
              <a:spcAft>
                <a:spcPts val="0"/>
              </a:spcAft>
              <a:buClr>
                <a:srgbClr val="374151"/>
              </a:buClr>
              <a:buSzPts val="1200"/>
              <a:buFont typeface="Arial"/>
              <a:buChar char="●"/>
            </a:pPr>
            <a:r>
              <a:rPr lang="en" sz="1200">
                <a:solidFill>
                  <a:srgbClr val="374151"/>
                </a:solidFill>
              </a:rPr>
              <a:t>In June 2022, Russian forces reportedly abducted about 50 Crimean Tatars from Kherson.</a:t>
            </a:r>
            <a:endParaRPr sz="1200">
              <a:solidFill>
                <a:srgbClr val="374151"/>
              </a:solidFill>
            </a:endParaRPr>
          </a:p>
          <a:p>
            <a:pPr indent="-304800" lvl="0" marL="457200" rtl="0" algn="l">
              <a:spcBef>
                <a:spcPts val="0"/>
              </a:spcBef>
              <a:spcAft>
                <a:spcPts val="0"/>
              </a:spcAft>
              <a:buClr>
                <a:srgbClr val="374151"/>
              </a:buClr>
              <a:buSzPts val="1200"/>
              <a:buFont typeface="Arial"/>
              <a:buChar char="●"/>
            </a:pPr>
            <a:r>
              <a:rPr lang="en" sz="1200">
                <a:solidFill>
                  <a:srgbClr val="374151"/>
                </a:solidFill>
              </a:rPr>
              <a:t>Two significant incidents in the Odesa region include a missile strike that killed 8 and injured 10 civilians on April 2022, and an airstrike that killed at least 21 civilians on July 2022.</a:t>
            </a:r>
            <a:endParaRPr sz="1200">
              <a:solidFill>
                <a:srgbClr val="374151"/>
              </a:solidFill>
            </a:endParaRPr>
          </a:p>
        </p:txBody>
      </p:sp>
      <p:pic>
        <p:nvPicPr>
          <p:cNvPr id="154" name="Google Shape;154;p28"/>
          <p:cNvPicPr preferRelativeResize="0"/>
          <p:nvPr/>
        </p:nvPicPr>
        <p:blipFill>
          <a:blip r:embed="rId3">
            <a:alphaModFix/>
          </a:blip>
          <a:stretch>
            <a:fillRect/>
          </a:stretch>
        </p:blipFill>
        <p:spPr>
          <a:xfrm>
            <a:off x="47150" y="891550"/>
            <a:ext cx="5364650" cy="3463274"/>
          </a:xfrm>
          <a:prstGeom prst="rect">
            <a:avLst/>
          </a:prstGeom>
          <a:noFill/>
          <a:ln>
            <a:noFill/>
          </a:ln>
        </p:spPr>
      </p:pic>
      <p:pic>
        <p:nvPicPr>
          <p:cNvPr id="155" name="Google Shape;155;p28"/>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sz="2800"/>
              <a:t>Constant Menace from the Skies </a:t>
            </a:r>
            <a:endParaRPr b="1" sz="2800"/>
          </a:p>
          <a:p>
            <a:pPr indent="0" lvl="0" marL="0" rtl="0" algn="ctr">
              <a:spcBef>
                <a:spcPts val="0"/>
              </a:spcBef>
              <a:spcAft>
                <a:spcPts val="0"/>
              </a:spcAft>
              <a:buClr>
                <a:schemeClr val="dk1"/>
              </a:buClr>
              <a:buSzPct val="39285"/>
              <a:buFont typeface="Arial"/>
              <a:buNone/>
            </a:pPr>
            <a:r>
              <a:rPr b="1" lang="en" sz="2800"/>
              <a:t>in Central and Western Ukraine</a:t>
            </a:r>
            <a:endParaRPr b="1"/>
          </a:p>
        </p:txBody>
      </p:sp>
      <p:pic>
        <p:nvPicPr>
          <p:cNvPr id="161" name="Google Shape;161;p29"/>
          <p:cNvPicPr preferRelativeResize="0"/>
          <p:nvPr/>
        </p:nvPicPr>
        <p:blipFill>
          <a:blip r:embed="rId3">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idx="1" type="body"/>
          </p:nvPr>
        </p:nvSpPr>
        <p:spPr>
          <a:xfrm>
            <a:off x="5402200" y="651450"/>
            <a:ext cx="3600600" cy="38406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374151"/>
              </a:buClr>
              <a:buSzPts val="1200"/>
              <a:buFont typeface="Arial"/>
              <a:buChar char="●"/>
            </a:pPr>
            <a:r>
              <a:rPr lang="en" sz="1200">
                <a:solidFill>
                  <a:srgbClr val="374151"/>
                </a:solidFill>
              </a:rPr>
              <a:t>O</a:t>
            </a:r>
            <a:r>
              <a:rPr lang="en" sz="1200">
                <a:solidFill>
                  <a:srgbClr val="374151"/>
                </a:solidFill>
              </a:rPr>
              <a:t>ver 150 Russian missile, air, and drone strikes have targeted the Central and West regions, posing a significant threat to civilian safety.</a:t>
            </a:r>
            <a:endParaRPr sz="1200">
              <a:solidFill>
                <a:srgbClr val="374151"/>
              </a:solidFill>
            </a:endParaRPr>
          </a:p>
          <a:p>
            <a:pPr indent="-304800" lvl="0" marL="457200" rtl="0" algn="just">
              <a:spcBef>
                <a:spcPts val="0"/>
              </a:spcBef>
              <a:spcAft>
                <a:spcPts val="0"/>
              </a:spcAft>
              <a:buClr>
                <a:srgbClr val="374151"/>
              </a:buClr>
              <a:buSzPts val="1200"/>
              <a:buFont typeface="Arial"/>
              <a:buChar char="●"/>
            </a:pPr>
            <a:r>
              <a:rPr lang="en" sz="1200">
                <a:solidFill>
                  <a:srgbClr val="374151"/>
                </a:solidFill>
              </a:rPr>
              <a:t>Approximately one-fifth of these strikes hit civilian areas, leading to over 80 fatalities.</a:t>
            </a:r>
            <a:endParaRPr sz="1200">
              <a:solidFill>
                <a:srgbClr val="374151"/>
              </a:solidFill>
            </a:endParaRPr>
          </a:p>
          <a:p>
            <a:pPr indent="-304800" lvl="0" marL="457200" rtl="0" algn="just">
              <a:spcBef>
                <a:spcPts val="0"/>
              </a:spcBef>
              <a:spcAft>
                <a:spcPts val="0"/>
              </a:spcAft>
              <a:buClr>
                <a:srgbClr val="374151"/>
              </a:buClr>
              <a:buSzPts val="1200"/>
              <a:buFont typeface="Arial"/>
              <a:buChar char="●"/>
            </a:pPr>
            <a:r>
              <a:rPr lang="en" sz="1200">
                <a:solidFill>
                  <a:srgbClr val="374151"/>
                </a:solidFill>
              </a:rPr>
              <a:t>Two incidents accounted for most of the reported fatalities: a missile strike on a shopping mall, in Poltava, on June 2022, and a missile strike on a Vinnytsia concert hall on July 2022.</a:t>
            </a:r>
            <a:endParaRPr sz="1200">
              <a:solidFill>
                <a:srgbClr val="374151"/>
              </a:solidFill>
            </a:endParaRPr>
          </a:p>
          <a:p>
            <a:pPr indent="-304800" lvl="0" marL="457200" rtl="0" algn="l">
              <a:spcBef>
                <a:spcPts val="0"/>
              </a:spcBef>
              <a:spcAft>
                <a:spcPts val="0"/>
              </a:spcAft>
              <a:buClr>
                <a:srgbClr val="374151"/>
              </a:buClr>
              <a:buSzPts val="1200"/>
              <a:buFont typeface="Arial"/>
              <a:buChar char="●"/>
            </a:pPr>
            <a:r>
              <a:rPr lang="en" sz="1200">
                <a:solidFill>
                  <a:srgbClr val="374151"/>
                </a:solidFill>
              </a:rPr>
              <a:t>At least 50 Russian strikes targeted energy infrastructure deep within Ukraine which caused power outages, with Vinnytsia being one of the most affected regions.</a:t>
            </a:r>
            <a:endParaRPr sz="1200">
              <a:solidFill>
                <a:srgbClr val="374151"/>
              </a:solidFill>
            </a:endParaRPr>
          </a:p>
          <a:p>
            <a:pPr indent="0" lvl="0" marL="0" rtl="0" algn="l">
              <a:spcBef>
                <a:spcPts val="0"/>
              </a:spcBef>
              <a:spcAft>
                <a:spcPts val="0"/>
              </a:spcAft>
              <a:buClr>
                <a:schemeClr val="dk1"/>
              </a:buClr>
              <a:buSzPts val="1100"/>
              <a:buFont typeface="Arial"/>
              <a:buNone/>
            </a:pPr>
            <a:r>
              <a:t/>
            </a:r>
            <a:endParaRPr sz="1200">
              <a:solidFill>
                <a:srgbClr val="374151"/>
              </a:solidFill>
            </a:endParaRPr>
          </a:p>
          <a:p>
            <a:pPr indent="0" lvl="0" marL="0" rtl="0" algn="l">
              <a:spcBef>
                <a:spcPts val="0"/>
              </a:spcBef>
              <a:spcAft>
                <a:spcPts val="1200"/>
              </a:spcAft>
              <a:buNone/>
            </a:pPr>
            <a:r>
              <a:t/>
            </a:r>
            <a:endParaRPr sz="1200"/>
          </a:p>
        </p:txBody>
      </p:sp>
      <p:pic>
        <p:nvPicPr>
          <p:cNvPr id="167" name="Google Shape;167;p30"/>
          <p:cNvPicPr preferRelativeResize="0"/>
          <p:nvPr/>
        </p:nvPicPr>
        <p:blipFill>
          <a:blip r:embed="rId3">
            <a:alphaModFix/>
          </a:blip>
          <a:stretch>
            <a:fillRect/>
          </a:stretch>
        </p:blipFill>
        <p:spPr>
          <a:xfrm>
            <a:off x="116475" y="825300"/>
            <a:ext cx="5285725" cy="3492900"/>
          </a:xfrm>
          <a:prstGeom prst="rect">
            <a:avLst/>
          </a:prstGeom>
          <a:noFill/>
          <a:ln>
            <a:noFill/>
          </a:ln>
        </p:spPr>
      </p:pic>
      <p:pic>
        <p:nvPicPr>
          <p:cNvPr id="168" name="Google Shape;168;p30"/>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Conclusion of One Year War</a:t>
            </a:r>
            <a:endParaRPr b="1"/>
          </a:p>
        </p:txBody>
      </p:sp>
      <p:sp>
        <p:nvSpPr>
          <p:cNvPr id="174" name="Google Shape;174;p31"/>
          <p:cNvSpPr txBox="1"/>
          <p:nvPr>
            <p:ph idx="1" type="body"/>
          </p:nvPr>
        </p:nvSpPr>
        <p:spPr>
          <a:xfrm>
            <a:off x="311700" y="1000075"/>
            <a:ext cx="7043400" cy="3778800"/>
          </a:xfrm>
          <a:prstGeom prst="rect">
            <a:avLst/>
          </a:prstGeom>
        </p:spPr>
        <p:txBody>
          <a:bodyPr anchorCtr="0" anchor="t" bIns="91425" lIns="91425" spcFirstLastPara="1" rIns="91425" wrap="square" tIns="91425">
            <a:noAutofit/>
          </a:bodyPr>
          <a:lstStyle/>
          <a:p>
            <a:pPr indent="-340677" lvl="0" marL="457200" rtl="0" algn="l">
              <a:lnSpc>
                <a:spcPct val="95000"/>
              </a:lnSpc>
              <a:spcBef>
                <a:spcPts val="0"/>
              </a:spcBef>
              <a:spcAft>
                <a:spcPts val="0"/>
              </a:spcAft>
              <a:buSzPts val="1765"/>
              <a:buChar char="●"/>
            </a:pPr>
            <a:r>
              <a:rPr lang="en" sz="1765"/>
              <a:t>The war in Ukraine has disrupted normal life and defied expectations of a quick subjugation.</a:t>
            </a:r>
            <a:endParaRPr sz="1765"/>
          </a:p>
          <a:p>
            <a:pPr indent="-340677" lvl="0" marL="457200" rtl="0" algn="l">
              <a:lnSpc>
                <a:spcPct val="95000"/>
              </a:lnSpc>
              <a:spcBef>
                <a:spcPts val="0"/>
              </a:spcBef>
              <a:spcAft>
                <a:spcPts val="0"/>
              </a:spcAft>
              <a:buSzPts val="1765"/>
              <a:buChar char="●"/>
            </a:pPr>
            <a:r>
              <a:rPr lang="en" sz="1765"/>
              <a:t>Russian aggression has subjected millions of Ukrainians to violence and hardship.</a:t>
            </a:r>
            <a:endParaRPr sz="1765"/>
          </a:p>
          <a:p>
            <a:pPr indent="-340677" lvl="0" marL="457200" rtl="0" algn="l">
              <a:lnSpc>
                <a:spcPct val="95000"/>
              </a:lnSpc>
              <a:spcBef>
                <a:spcPts val="0"/>
              </a:spcBef>
              <a:spcAft>
                <a:spcPts val="0"/>
              </a:spcAft>
              <a:buSzPts val="1765"/>
              <a:buChar char="●"/>
            </a:pPr>
            <a:r>
              <a:rPr lang="en" sz="1765"/>
              <a:t>Mass graves indicate potential atrocities in areas under Russian occupation.</a:t>
            </a:r>
            <a:endParaRPr sz="1765"/>
          </a:p>
          <a:p>
            <a:pPr indent="-340677" lvl="0" marL="457200" rtl="0" algn="l">
              <a:lnSpc>
                <a:spcPct val="95000"/>
              </a:lnSpc>
              <a:spcBef>
                <a:spcPts val="0"/>
              </a:spcBef>
              <a:spcAft>
                <a:spcPts val="0"/>
              </a:spcAft>
              <a:buSzPts val="1765"/>
              <a:buChar char="●"/>
            </a:pPr>
            <a:r>
              <a:rPr lang="en" sz="1765"/>
              <a:t>Contamination of formerly occupied areas with mines poses a serious risk to returning civilians.</a:t>
            </a:r>
            <a:endParaRPr sz="1765"/>
          </a:p>
          <a:p>
            <a:pPr indent="-340677" lvl="0" marL="457200" rtl="0" algn="l">
              <a:lnSpc>
                <a:spcPct val="95000"/>
              </a:lnSpc>
              <a:spcBef>
                <a:spcPts val="0"/>
              </a:spcBef>
              <a:spcAft>
                <a:spcPts val="0"/>
              </a:spcAft>
              <a:buSzPts val="1765"/>
              <a:buChar char="●"/>
            </a:pPr>
            <a:r>
              <a:rPr lang="en" sz="1765"/>
              <a:t>The war has led to a contraction of Ukraine's economy and internal and external displacement of millions.</a:t>
            </a:r>
            <a:endParaRPr sz="1765"/>
          </a:p>
          <a:p>
            <a:pPr indent="-340677" lvl="0" marL="457200" rtl="0" algn="l">
              <a:lnSpc>
                <a:spcPct val="95000"/>
              </a:lnSpc>
              <a:spcBef>
                <a:spcPts val="0"/>
              </a:spcBef>
              <a:spcAft>
                <a:spcPts val="0"/>
              </a:spcAft>
              <a:buSzPts val="1765"/>
              <a:buChar char="●"/>
            </a:pPr>
            <a:r>
              <a:rPr lang="en" sz="1765"/>
              <a:t>Remaining civilians face ongoing disruptions to utilities and constant threats of cross-border strikes and shelling.</a:t>
            </a:r>
            <a:endParaRPr sz="1765"/>
          </a:p>
          <a:p>
            <a:pPr indent="-340677" lvl="0" marL="457200" rtl="0" algn="l">
              <a:lnSpc>
                <a:spcPct val="95000"/>
              </a:lnSpc>
              <a:spcBef>
                <a:spcPts val="0"/>
              </a:spcBef>
              <a:spcAft>
                <a:spcPts val="0"/>
              </a:spcAft>
              <a:buSzPts val="1765"/>
              <a:buChar char="●"/>
            </a:pPr>
            <a:r>
              <a:rPr lang="en" sz="1765"/>
              <a:t>Russia's occupation of a nuclear power plant and nuclear weapon threats pose continuous risks to life and the environment in Ukraine and the region.</a:t>
            </a:r>
            <a:endParaRPr sz="1765"/>
          </a:p>
        </p:txBody>
      </p:sp>
      <p:pic>
        <p:nvPicPr>
          <p:cNvPr id="175" name="Google Shape;175;p31"/>
          <p:cNvPicPr preferRelativeResize="0"/>
          <p:nvPr/>
        </p:nvPicPr>
        <p:blipFill>
          <a:blip r:embed="rId3">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action="ppaction://hlinksldjump" r:id="rId3"/>
              </a:rPr>
              <a:t>Project Description</a:t>
            </a:r>
            <a:endParaRPr/>
          </a:p>
          <a:p>
            <a:pPr indent="-342900" lvl="0" marL="457200" rtl="0" algn="l">
              <a:spcBef>
                <a:spcPts val="0"/>
              </a:spcBef>
              <a:spcAft>
                <a:spcPts val="0"/>
              </a:spcAft>
              <a:buSzPts val="1800"/>
              <a:buChar char="-"/>
            </a:pPr>
            <a:r>
              <a:rPr lang="en" u="sng">
                <a:solidFill>
                  <a:schemeClr val="hlink"/>
                </a:solidFill>
                <a:hlinkClick action="ppaction://hlinksldjump" r:id="rId4"/>
              </a:rPr>
              <a:t>Introduction</a:t>
            </a:r>
            <a:endParaRPr/>
          </a:p>
          <a:p>
            <a:pPr indent="-342900" lvl="0" marL="457200" rtl="0" algn="l">
              <a:spcBef>
                <a:spcPts val="0"/>
              </a:spcBef>
              <a:spcAft>
                <a:spcPts val="0"/>
              </a:spcAft>
              <a:buSzPts val="1800"/>
              <a:buChar char="-"/>
            </a:pPr>
            <a:r>
              <a:rPr lang="en" u="sng">
                <a:solidFill>
                  <a:schemeClr val="hlink"/>
                </a:solidFill>
                <a:hlinkClick/>
              </a:rPr>
              <a:t>Apparent War Crimes in Northern Ukraine</a:t>
            </a:r>
            <a:endParaRPr/>
          </a:p>
          <a:p>
            <a:pPr indent="-342900" lvl="0" marL="457200" rtl="0" algn="l">
              <a:spcBef>
                <a:spcPts val="0"/>
              </a:spcBef>
              <a:spcAft>
                <a:spcPts val="0"/>
              </a:spcAft>
              <a:buSzPts val="1800"/>
              <a:buChar char="-"/>
            </a:pPr>
            <a:r>
              <a:rPr lang="en" u="sng">
                <a:solidFill>
                  <a:schemeClr val="hlink"/>
                </a:solidFill>
                <a:hlinkClick action="ppaction://hlinksldjump" r:id="rId5"/>
              </a:rPr>
              <a:t>Heavy Fighting Along the Frontline in Eastern Ukraine</a:t>
            </a:r>
            <a:endParaRPr/>
          </a:p>
          <a:p>
            <a:pPr indent="-342900" lvl="0" marL="457200" rtl="0" algn="l">
              <a:spcBef>
                <a:spcPts val="0"/>
              </a:spcBef>
              <a:spcAft>
                <a:spcPts val="0"/>
              </a:spcAft>
              <a:buSzPts val="1800"/>
              <a:buChar char="-"/>
            </a:pPr>
            <a:r>
              <a:rPr lang="en" u="sng">
                <a:solidFill>
                  <a:schemeClr val="hlink"/>
                </a:solidFill>
                <a:hlinkClick action="ppaction://hlinksldjump" r:id="rId6"/>
              </a:rPr>
              <a:t>Explosive Threats for Civilians in Southern Ukraine</a:t>
            </a:r>
            <a:endParaRPr/>
          </a:p>
          <a:p>
            <a:pPr indent="-342900" lvl="0" marL="457200" rtl="0" algn="l">
              <a:spcBef>
                <a:spcPts val="0"/>
              </a:spcBef>
              <a:spcAft>
                <a:spcPts val="0"/>
              </a:spcAft>
              <a:buSzPts val="1800"/>
              <a:buChar char="-"/>
            </a:pPr>
            <a:r>
              <a:rPr lang="en" u="sng">
                <a:solidFill>
                  <a:schemeClr val="hlink"/>
                </a:solidFill>
                <a:hlinkClick action="ppaction://hlinksldjump" r:id="rId7"/>
              </a:rPr>
              <a:t>Constant Menace from the Skies in Central and Western Ukraine</a:t>
            </a:r>
            <a:endParaRPr/>
          </a:p>
          <a:p>
            <a:pPr indent="-342900" lvl="0" marL="457200" rtl="0" algn="l">
              <a:spcBef>
                <a:spcPts val="0"/>
              </a:spcBef>
              <a:spcAft>
                <a:spcPts val="0"/>
              </a:spcAft>
              <a:buSzPts val="1800"/>
              <a:buChar char="-"/>
            </a:pPr>
            <a:r>
              <a:rPr lang="en" u="sng">
                <a:solidFill>
                  <a:schemeClr val="hlink"/>
                </a:solidFill>
                <a:hlinkClick action="ppaction://hlinksldjump" r:id="rId8"/>
              </a:rPr>
              <a:t>Conclusion of One Year War</a:t>
            </a:r>
            <a:endParaRPr/>
          </a:p>
          <a:p>
            <a:pPr indent="-342900" lvl="0" marL="457200" rtl="0" algn="l">
              <a:spcBef>
                <a:spcPts val="0"/>
              </a:spcBef>
              <a:spcAft>
                <a:spcPts val="0"/>
              </a:spcAft>
              <a:buSzPts val="1800"/>
              <a:buChar char="-"/>
            </a:pPr>
            <a:r>
              <a:rPr lang="en" u="sng">
                <a:solidFill>
                  <a:schemeClr val="hlink"/>
                </a:solidFill>
                <a:hlinkClick action="ppaction://hlinksldjump" r:id="rId9"/>
              </a:rPr>
              <a:t>Extended Analysis: Pre-Invasion Ukraine(2018-2022)</a:t>
            </a:r>
            <a:endParaRPr/>
          </a:p>
          <a:p>
            <a:pPr indent="-342900" lvl="0" marL="457200" rtl="0" algn="l">
              <a:spcBef>
                <a:spcPts val="0"/>
              </a:spcBef>
              <a:spcAft>
                <a:spcPts val="0"/>
              </a:spcAft>
              <a:buSzPts val="1800"/>
              <a:buChar char="-"/>
            </a:pPr>
            <a:r>
              <a:rPr lang="en" u="sng">
                <a:solidFill>
                  <a:schemeClr val="hlink"/>
                </a:solidFill>
                <a:hlinkClick action="ppaction://hlinksldjump" r:id="rId10"/>
              </a:rPr>
              <a:t>Literature Review</a:t>
            </a:r>
            <a:endParaRPr/>
          </a:p>
          <a:p>
            <a:pPr indent="-342900" lvl="0" marL="457200" rtl="0" algn="l">
              <a:spcBef>
                <a:spcPts val="0"/>
              </a:spcBef>
              <a:spcAft>
                <a:spcPts val="0"/>
              </a:spcAft>
              <a:buSzPts val="1800"/>
              <a:buChar char="-"/>
            </a:pPr>
            <a:r>
              <a:rPr lang="en" u="sng">
                <a:solidFill>
                  <a:schemeClr val="hlink"/>
                </a:solidFill>
                <a:hlinkClick action="ppaction://hlinksldjump" r:id="rId11"/>
              </a:rPr>
              <a:t>References</a:t>
            </a:r>
            <a:endParaRPr/>
          </a:p>
        </p:txBody>
      </p:sp>
      <p:pic>
        <p:nvPicPr>
          <p:cNvPr id="63" name="Google Shape;63;p14"/>
          <p:cNvPicPr preferRelativeResize="0"/>
          <p:nvPr/>
        </p:nvPicPr>
        <p:blipFill>
          <a:blip r:embed="rId12">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lnSpc>
                <a:spcPct val="200000"/>
              </a:lnSpc>
              <a:spcBef>
                <a:spcPts val="0"/>
              </a:spcBef>
              <a:spcAft>
                <a:spcPts val="0"/>
              </a:spcAft>
              <a:buNone/>
            </a:pPr>
            <a:r>
              <a:rPr b="1" lang="en"/>
              <a:t>Extended Analysis</a:t>
            </a:r>
            <a:endParaRPr b="1"/>
          </a:p>
          <a:p>
            <a:pPr indent="0" lvl="0" marL="0" rtl="0" algn="ctr">
              <a:lnSpc>
                <a:spcPct val="200000"/>
              </a:lnSpc>
              <a:spcBef>
                <a:spcPts val="0"/>
              </a:spcBef>
              <a:spcAft>
                <a:spcPts val="0"/>
              </a:spcAft>
              <a:buNone/>
            </a:pPr>
            <a:r>
              <a:rPr i="1" lang="en"/>
              <a:t>Pre-Invasion Ukraine(2018-2022)</a:t>
            </a:r>
            <a:endParaRPr i="1"/>
          </a:p>
        </p:txBody>
      </p:sp>
      <p:pic>
        <p:nvPicPr>
          <p:cNvPr id="181" name="Google Shape;181;p32"/>
          <p:cNvPicPr preferRelativeResize="0"/>
          <p:nvPr/>
        </p:nvPicPr>
        <p:blipFill>
          <a:blip r:embed="rId3">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3"/>
          <p:cNvPicPr preferRelativeResize="0"/>
          <p:nvPr/>
        </p:nvPicPr>
        <p:blipFill>
          <a:blip r:embed="rId3">
            <a:alphaModFix/>
          </a:blip>
          <a:stretch>
            <a:fillRect/>
          </a:stretch>
        </p:blipFill>
        <p:spPr>
          <a:xfrm>
            <a:off x="1916250" y="1219500"/>
            <a:ext cx="4937774" cy="3703349"/>
          </a:xfrm>
          <a:prstGeom prst="rect">
            <a:avLst/>
          </a:prstGeom>
          <a:noFill/>
          <a:ln>
            <a:noFill/>
          </a:ln>
        </p:spPr>
      </p:pic>
      <p:sp>
        <p:nvSpPr>
          <p:cNvPr id="187" name="Google Shape;187;p33"/>
          <p:cNvSpPr txBox="1"/>
          <p:nvPr>
            <p:ph type="title"/>
          </p:nvPr>
        </p:nvSpPr>
        <p:spPr>
          <a:xfrm>
            <a:off x="271950" y="377700"/>
            <a:ext cx="8520600" cy="84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800"/>
              <a:t>Heavy Fighting Along the Frontline in Eastern Ukraine</a:t>
            </a:r>
            <a:endParaRPr b="1"/>
          </a:p>
        </p:txBody>
      </p:sp>
      <p:pic>
        <p:nvPicPr>
          <p:cNvPr id="188" name="Google Shape;188;p33"/>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4"/>
          <p:cNvPicPr preferRelativeResize="0"/>
          <p:nvPr/>
        </p:nvPicPr>
        <p:blipFill>
          <a:blip r:embed="rId3">
            <a:alphaModFix/>
          </a:blip>
          <a:stretch>
            <a:fillRect/>
          </a:stretch>
        </p:blipFill>
        <p:spPr>
          <a:xfrm>
            <a:off x="311700" y="440950"/>
            <a:ext cx="7406774" cy="4576326"/>
          </a:xfrm>
          <a:prstGeom prst="rect">
            <a:avLst/>
          </a:prstGeom>
          <a:noFill/>
          <a:ln>
            <a:noFill/>
          </a:ln>
        </p:spPr>
      </p:pic>
      <p:pic>
        <p:nvPicPr>
          <p:cNvPr id="194" name="Google Shape;194;p34"/>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Pre-Invasion Violence Targeting Civilians</a:t>
            </a:r>
            <a:endParaRPr b="1"/>
          </a:p>
        </p:txBody>
      </p:sp>
      <p:pic>
        <p:nvPicPr>
          <p:cNvPr id="200" name="Google Shape;200;p35"/>
          <p:cNvPicPr preferRelativeResize="0"/>
          <p:nvPr/>
        </p:nvPicPr>
        <p:blipFill>
          <a:blip r:embed="rId3">
            <a:alphaModFix/>
          </a:blip>
          <a:stretch>
            <a:fillRect/>
          </a:stretch>
        </p:blipFill>
        <p:spPr>
          <a:xfrm>
            <a:off x="7452350" y="4389475"/>
            <a:ext cx="1548526" cy="666525"/>
          </a:xfrm>
          <a:prstGeom prst="rect">
            <a:avLst/>
          </a:prstGeom>
          <a:noFill/>
          <a:ln>
            <a:noFill/>
          </a:ln>
        </p:spPr>
      </p:pic>
      <p:pic>
        <p:nvPicPr>
          <p:cNvPr id="201" name="Google Shape;201;p35"/>
          <p:cNvPicPr preferRelativeResize="0"/>
          <p:nvPr/>
        </p:nvPicPr>
        <p:blipFill>
          <a:blip r:embed="rId4">
            <a:alphaModFix/>
          </a:blip>
          <a:stretch>
            <a:fillRect/>
          </a:stretch>
        </p:blipFill>
        <p:spPr>
          <a:xfrm>
            <a:off x="311700" y="1136575"/>
            <a:ext cx="6343551" cy="3919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6"/>
          <p:cNvPicPr preferRelativeResize="0"/>
          <p:nvPr/>
        </p:nvPicPr>
        <p:blipFill>
          <a:blip r:embed="rId3">
            <a:alphaModFix/>
          </a:blip>
          <a:stretch>
            <a:fillRect/>
          </a:stretch>
        </p:blipFill>
        <p:spPr>
          <a:xfrm>
            <a:off x="656288" y="152400"/>
            <a:ext cx="7831422" cy="4838700"/>
          </a:xfrm>
          <a:prstGeom prst="rect">
            <a:avLst/>
          </a:prstGeom>
          <a:noFill/>
          <a:ln>
            <a:noFill/>
          </a:ln>
        </p:spPr>
      </p:pic>
      <p:pic>
        <p:nvPicPr>
          <p:cNvPr id="207" name="Google Shape;207;p36"/>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800"/>
              <a:t>Literature Review</a:t>
            </a:r>
            <a:endParaRPr/>
          </a:p>
        </p:txBody>
      </p:sp>
      <p:pic>
        <p:nvPicPr>
          <p:cNvPr id="213" name="Google Shape;213;p37"/>
          <p:cNvPicPr preferRelativeResize="0"/>
          <p:nvPr/>
        </p:nvPicPr>
        <p:blipFill>
          <a:blip r:embed="rId3">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“Near-Real Time Analysis of War and Economic Activity during Russia’s Invasion of Ukraine”</a:t>
            </a:r>
            <a:br>
              <a:rPr b="1" i="1" lang="en"/>
            </a:br>
            <a:endParaRPr b="1"/>
          </a:p>
        </p:txBody>
      </p:sp>
      <p:sp>
        <p:nvSpPr>
          <p:cNvPr id="219" name="Google Shape;219;p38"/>
          <p:cNvSpPr txBox="1"/>
          <p:nvPr>
            <p:ph idx="1" type="body"/>
          </p:nvPr>
        </p:nvSpPr>
        <p:spPr>
          <a:xfrm>
            <a:off x="311700" y="1566400"/>
            <a:ext cx="8520600" cy="3291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Clr>
                <a:schemeClr val="dk1"/>
              </a:buClr>
              <a:buSzPts val="1400"/>
              <a:buChar char="●"/>
            </a:pPr>
            <a:r>
              <a:rPr lang="en" sz="1400">
                <a:solidFill>
                  <a:schemeClr val="dk1"/>
                </a:solidFill>
              </a:rPr>
              <a:t>Yuri M. Zhukov; </a:t>
            </a:r>
            <a:r>
              <a:rPr i="1" lang="en" sz="1400">
                <a:solidFill>
                  <a:schemeClr val="dk1"/>
                </a:solidFill>
              </a:rPr>
              <a:t>Department of Political Science University of Michigan</a:t>
            </a:r>
            <a:endParaRPr i="1"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This paper introduces new near-real time data on Russia’s full-scale invasion of Ukraine, and uses these data to investigate the short-term impact of occupation and violence on local economic activity.</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Using remote sensing data on nighttime luminosity and remote sensing data on vegetation, a significant decline was found in economic activity in locations most exposed to combat.</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t is estimated that urban areas that spent a month under contestation but neither combatant had full control, saw a 50% point drop in nighttime luminosity the following month.</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Also, a decline was found in vegetation on agricultural land in actively contested areas. However, in areas fully under Russian occupation, an increase was found in both luminosity and vegetation.</a:t>
            </a:r>
            <a:endParaRPr sz="1400">
              <a:solidFill>
                <a:schemeClr val="dk1"/>
              </a:solidFill>
            </a:endParaRPr>
          </a:p>
          <a:p>
            <a:pPr indent="0" lvl="0" marL="0" rtl="0" algn="l">
              <a:lnSpc>
                <a:spcPct val="150000"/>
              </a:lnSpc>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9"/>
          <p:cNvPicPr preferRelativeResize="0"/>
          <p:nvPr/>
        </p:nvPicPr>
        <p:blipFill>
          <a:blip r:embed="rId3">
            <a:alphaModFix/>
          </a:blip>
          <a:stretch>
            <a:fillRect/>
          </a:stretch>
        </p:blipFill>
        <p:spPr>
          <a:xfrm>
            <a:off x="2117875" y="233675"/>
            <a:ext cx="4908249" cy="4806452"/>
          </a:xfrm>
          <a:prstGeom prst="rect">
            <a:avLst/>
          </a:prstGeom>
          <a:noFill/>
          <a:ln>
            <a:noFill/>
          </a:ln>
        </p:spPr>
      </p:pic>
      <p:pic>
        <p:nvPicPr>
          <p:cNvPr id="225" name="Google Shape;225;p39"/>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445025"/>
            <a:ext cx="8520600" cy="130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i="1" lang="en"/>
              <a:t>“Quantifying war-induced crop losses in Ukraine in near real time to strengthen local and global food security”</a:t>
            </a:r>
            <a:endParaRPr/>
          </a:p>
          <a:p>
            <a:pPr indent="0" lvl="0" marL="0" rtl="0" algn="l">
              <a:spcBef>
                <a:spcPts val="0"/>
              </a:spcBef>
              <a:spcAft>
                <a:spcPts val="0"/>
              </a:spcAft>
              <a:buNone/>
            </a:pPr>
            <a:r>
              <a:t/>
            </a:r>
            <a:endParaRPr/>
          </a:p>
        </p:txBody>
      </p:sp>
      <p:sp>
        <p:nvSpPr>
          <p:cNvPr id="231" name="Google Shape;231;p40"/>
          <p:cNvSpPr txBox="1"/>
          <p:nvPr>
            <p:ph idx="1" type="body"/>
          </p:nvPr>
        </p:nvSpPr>
        <p:spPr>
          <a:xfrm>
            <a:off x="311700" y="1971925"/>
            <a:ext cx="8520600" cy="2597100"/>
          </a:xfrm>
          <a:prstGeom prst="rect">
            <a:avLst/>
          </a:prstGeom>
        </p:spPr>
        <p:txBody>
          <a:bodyPr anchorCtr="0" anchor="t" bIns="91425" lIns="91425" spcFirstLastPara="1" rIns="91425" wrap="square" tIns="91425">
            <a:noAutofit/>
          </a:bodyPr>
          <a:lstStyle/>
          <a:p>
            <a:pPr indent="-336550" lvl="0" marL="457200" rtl="0" algn="l">
              <a:lnSpc>
                <a:spcPct val="107916"/>
              </a:lnSpc>
              <a:spcBef>
                <a:spcPts val="0"/>
              </a:spcBef>
              <a:spcAft>
                <a:spcPts val="0"/>
              </a:spcAft>
              <a:buClr>
                <a:schemeClr val="dk1"/>
              </a:buClr>
              <a:buSzPts val="1700"/>
              <a:buFont typeface="Noto Sans Symbols"/>
              <a:buChar char="●"/>
            </a:pPr>
            <a:r>
              <a:rPr lang="en" sz="1700">
                <a:solidFill>
                  <a:schemeClr val="dk1"/>
                </a:solidFill>
                <a:latin typeface="Calibri"/>
                <a:ea typeface="Calibri"/>
                <a:cs typeface="Calibri"/>
                <a:sym typeface="Calibri"/>
              </a:rPr>
              <a:t>By Klaus Deininger , Daniel Ayalew Ali, , Nataliia Kussul, Andrii Shelestov, Guido Lemoine, Hanna Yailimova</a:t>
            </a:r>
            <a:endParaRPr sz="1700">
              <a:solidFill>
                <a:schemeClr val="dk1"/>
              </a:solidFill>
              <a:latin typeface="Calibri"/>
              <a:ea typeface="Calibri"/>
              <a:cs typeface="Calibri"/>
              <a:sym typeface="Calibri"/>
            </a:endParaRPr>
          </a:p>
          <a:p>
            <a:pPr indent="-336550" lvl="0" marL="457200" rtl="0" algn="l">
              <a:lnSpc>
                <a:spcPct val="107916"/>
              </a:lnSpc>
              <a:spcBef>
                <a:spcPts val="0"/>
              </a:spcBef>
              <a:spcAft>
                <a:spcPts val="0"/>
              </a:spcAft>
              <a:buClr>
                <a:schemeClr val="dk1"/>
              </a:buClr>
              <a:buSzPts val="1700"/>
              <a:buFont typeface="Noto Sans Symbols"/>
              <a:buChar char="●"/>
            </a:pPr>
            <a:r>
              <a:rPr lang="en" sz="1700">
                <a:solidFill>
                  <a:schemeClr val="dk1"/>
                </a:solidFill>
                <a:latin typeface="Calibri"/>
                <a:ea typeface="Calibri"/>
                <a:cs typeface="Calibri"/>
                <a:sym typeface="Calibri"/>
              </a:rPr>
              <a:t>A 4-year panel (2019–2022) of 10,125 village councils in Ukraine is used in this study to estimate effects of the war started by Russia on area and expected yield of winter crops aggregated up from the field level. </a:t>
            </a:r>
            <a:endParaRPr sz="1700">
              <a:solidFill>
                <a:schemeClr val="dk1"/>
              </a:solidFill>
              <a:latin typeface="Calibri"/>
              <a:ea typeface="Calibri"/>
              <a:cs typeface="Calibri"/>
              <a:sym typeface="Calibri"/>
            </a:endParaRPr>
          </a:p>
          <a:p>
            <a:pPr indent="-336550" lvl="0" marL="457200" rtl="0" algn="l">
              <a:lnSpc>
                <a:spcPct val="107916"/>
              </a:lnSpc>
              <a:spcBef>
                <a:spcPts val="0"/>
              </a:spcBef>
              <a:spcAft>
                <a:spcPts val="0"/>
              </a:spcAft>
              <a:buClr>
                <a:schemeClr val="dk1"/>
              </a:buClr>
              <a:buSzPts val="1700"/>
              <a:buFont typeface="Noto Sans Symbols"/>
              <a:buChar char="●"/>
            </a:pPr>
            <a:r>
              <a:rPr lang="en" sz="1700">
                <a:solidFill>
                  <a:schemeClr val="dk1"/>
                </a:solidFill>
                <a:latin typeface="Calibri"/>
                <a:ea typeface="Calibri"/>
                <a:cs typeface="Calibri"/>
                <a:sym typeface="Calibri"/>
              </a:rPr>
              <a:t>Satellite imagery is used to provide information on direct damage to agricultural fields. </a:t>
            </a:r>
            <a:endParaRPr sz="1700">
              <a:solidFill>
                <a:schemeClr val="dk1"/>
              </a:solidFill>
              <a:latin typeface="Calibri"/>
              <a:ea typeface="Calibri"/>
              <a:cs typeface="Calibri"/>
              <a:sym typeface="Calibri"/>
            </a:endParaRPr>
          </a:p>
          <a:p>
            <a:pPr indent="-336550" lvl="0" marL="457200" rtl="0" algn="l">
              <a:lnSpc>
                <a:spcPct val="107916"/>
              </a:lnSpc>
              <a:spcBef>
                <a:spcPts val="0"/>
              </a:spcBef>
              <a:spcAft>
                <a:spcPts val="0"/>
              </a:spcAft>
              <a:buClr>
                <a:schemeClr val="dk1"/>
              </a:buClr>
              <a:buSzPts val="1700"/>
              <a:buFont typeface="Noto Sans Symbols"/>
              <a:buChar char="●"/>
            </a:pPr>
            <a:r>
              <a:rPr lang="en" sz="1700">
                <a:solidFill>
                  <a:schemeClr val="dk1"/>
                </a:solidFill>
                <a:latin typeface="Calibri"/>
                <a:ea typeface="Calibri"/>
                <a:cs typeface="Calibri"/>
                <a:sym typeface="Calibri"/>
              </a:rPr>
              <a:t>Although data is currently only available for winter crops, results point towards a reduction of up to 4.84 million tons of wheat.</a:t>
            </a:r>
            <a:endParaRPr sz="1700">
              <a:solidFill>
                <a:schemeClr val="dk1"/>
              </a:solidFill>
              <a:latin typeface="Calibri"/>
              <a:ea typeface="Calibri"/>
              <a:cs typeface="Calibri"/>
              <a:sym typeface="Calibri"/>
            </a:endParaRPr>
          </a:p>
          <a:p>
            <a:pPr indent="-336550" lvl="0" marL="457200" rtl="0" algn="l">
              <a:lnSpc>
                <a:spcPct val="107916"/>
              </a:lnSpc>
              <a:spcBef>
                <a:spcPts val="0"/>
              </a:spcBef>
              <a:spcAft>
                <a:spcPts val="800"/>
              </a:spcAft>
              <a:buClr>
                <a:schemeClr val="dk1"/>
              </a:buClr>
              <a:buSzPts val="1700"/>
              <a:buFont typeface="Noto Sans Symbols"/>
              <a:buChar char="●"/>
            </a:pPr>
            <a:r>
              <a:rPr lang="en" sz="1700">
                <a:solidFill>
                  <a:schemeClr val="dk1"/>
                </a:solidFill>
                <a:latin typeface="Calibri"/>
                <a:ea typeface="Calibri"/>
                <a:cs typeface="Calibri"/>
                <a:sym typeface="Calibri"/>
              </a:rPr>
              <a:t>Taking area and yield reduction together suggests a war-induced loss of winter wheat output of up to 17% assuming the 2022 winter wheat crop was fully harvested.</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1"/>
          <p:cNvPicPr preferRelativeResize="0"/>
          <p:nvPr/>
        </p:nvPicPr>
        <p:blipFill>
          <a:blip r:embed="rId3">
            <a:alphaModFix/>
          </a:blip>
          <a:stretch>
            <a:fillRect/>
          </a:stretch>
        </p:blipFill>
        <p:spPr>
          <a:xfrm>
            <a:off x="629050" y="457888"/>
            <a:ext cx="7885901" cy="4227725"/>
          </a:xfrm>
          <a:prstGeom prst="rect">
            <a:avLst/>
          </a:prstGeom>
          <a:noFill/>
          <a:ln>
            <a:noFill/>
          </a:ln>
        </p:spPr>
      </p:pic>
      <p:pic>
        <p:nvPicPr>
          <p:cNvPr id="237" name="Google Shape;237;p41"/>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Project Description</a:t>
            </a:r>
            <a:endParaRPr b="1"/>
          </a:p>
        </p:txBody>
      </p:sp>
      <p:sp>
        <p:nvSpPr>
          <p:cNvPr id="69" name="Google Shape;69;p15"/>
          <p:cNvSpPr txBox="1"/>
          <p:nvPr>
            <p:ph idx="1" type="body"/>
          </p:nvPr>
        </p:nvSpPr>
        <p:spPr>
          <a:xfrm>
            <a:off x="311700" y="1420200"/>
            <a:ext cx="8520600" cy="2303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2000"/>
              <a:t>Our project aimed to analyze the Ukraine conflict using spatial analysis and maps generated through data from ACLED (Armed Conflict Location &amp; Event Data Project). Focusing on the violence targeting civilians after invasion of Russia into Ukraine, we utilized R programming to extract and visualize the conflict data, enabling us to present a comprehensive overview of the events and their spatial distribution.</a:t>
            </a:r>
            <a:endParaRPr sz="2000"/>
          </a:p>
        </p:txBody>
      </p:sp>
      <p:pic>
        <p:nvPicPr>
          <p:cNvPr id="70" name="Google Shape;70;p15"/>
          <p:cNvPicPr preferRelativeResize="0"/>
          <p:nvPr/>
        </p:nvPicPr>
        <p:blipFill>
          <a:blip r:embed="rId3">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00" y="286000"/>
            <a:ext cx="8520600" cy="835200"/>
          </a:xfrm>
          <a:prstGeom prst="rect">
            <a:avLst/>
          </a:prstGeom>
        </p:spPr>
        <p:txBody>
          <a:bodyPr anchorCtr="0" anchor="t" bIns="91425" lIns="91425" spcFirstLastPara="1" rIns="91425" wrap="square" tIns="91425">
            <a:normAutofit fontScale="90000"/>
          </a:bodyPr>
          <a:lstStyle/>
          <a:p>
            <a:pPr indent="0" lvl="0" marL="0" rtl="0" algn="l">
              <a:lnSpc>
                <a:spcPct val="123913"/>
              </a:lnSpc>
              <a:spcBef>
                <a:spcPts val="0"/>
              </a:spcBef>
              <a:spcAft>
                <a:spcPts val="0"/>
              </a:spcAft>
              <a:buClr>
                <a:schemeClr val="dk1"/>
              </a:buClr>
              <a:buSzPct val="45833"/>
              <a:buFont typeface="Arial"/>
              <a:buNone/>
            </a:pPr>
            <a:r>
              <a:rPr b="1" i="1" lang="en" sz="2400">
                <a:solidFill>
                  <a:srgbClr val="333333"/>
                </a:solidFill>
                <a:highlight>
                  <a:srgbClr val="FFFFFF"/>
                </a:highlight>
              </a:rPr>
              <a:t>“</a:t>
            </a:r>
            <a:r>
              <a:rPr b="1" i="1" lang="en" sz="2400">
                <a:solidFill>
                  <a:srgbClr val="333333"/>
                </a:solidFill>
                <a:highlight>
                  <a:srgbClr val="FFFFFF"/>
                </a:highlight>
              </a:rPr>
              <a:t>Detection of War-Damaged Agricultural Fields of Ukraine Based on Vegetation Indices Using Sentinel-2 Data”</a:t>
            </a:r>
            <a:endParaRPr b="1" i="1" sz="2400">
              <a:solidFill>
                <a:srgbClr val="333333"/>
              </a:solidFill>
              <a:highlight>
                <a:srgbClr val="FFFFFF"/>
              </a:highlight>
            </a:endParaRPr>
          </a:p>
          <a:p>
            <a:pPr indent="0" lvl="0" marL="0" rtl="0" algn="l">
              <a:spcBef>
                <a:spcPts val="0"/>
              </a:spcBef>
              <a:spcAft>
                <a:spcPts val="0"/>
              </a:spcAft>
              <a:buNone/>
            </a:pPr>
            <a:r>
              <a:t/>
            </a:r>
            <a:endParaRPr/>
          </a:p>
        </p:txBody>
      </p:sp>
      <p:sp>
        <p:nvSpPr>
          <p:cNvPr id="243" name="Google Shape;243;p42"/>
          <p:cNvSpPr txBox="1"/>
          <p:nvPr>
            <p:ph idx="1" type="body"/>
          </p:nvPr>
        </p:nvSpPr>
        <p:spPr>
          <a:xfrm>
            <a:off x="4516350" y="1367625"/>
            <a:ext cx="4315800" cy="3201300"/>
          </a:xfrm>
          <a:prstGeom prst="rect">
            <a:avLst/>
          </a:prstGeom>
        </p:spPr>
        <p:txBody>
          <a:bodyPr anchorCtr="0" anchor="t" bIns="91425" lIns="91425" spcFirstLastPara="1" rIns="91425" wrap="square" tIns="91425">
            <a:noAutofit/>
          </a:bodyPr>
          <a:lstStyle/>
          <a:p>
            <a:pPr indent="-304800" lvl="0" marL="457200" rtl="0" algn="l">
              <a:lnSpc>
                <a:spcPct val="107916"/>
              </a:lnSpc>
              <a:spcBef>
                <a:spcPts val="0"/>
              </a:spcBef>
              <a:spcAft>
                <a:spcPts val="0"/>
              </a:spcAft>
              <a:buClr>
                <a:schemeClr val="dk1"/>
              </a:buClr>
              <a:buSzPts val="1200"/>
              <a:buChar char="●"/>
            </a:pPr>
            <a:r>
              <a:rPr lang="en" sz="1200">
                <a:solidFill>
                  <a:schemeClr val="dk1"/>
                </a:solidFill>
              </a:rPr>
              <a:t>In this work, the search for war-damaged agricultural fields is based on data from the Sentinel-2 satellite. Cloud-free composites of Normalized Difference Vegetation Index (NDVI) are compared for the immediate period before and after active hostilities in a specific area (dates and locations obtained from ACLED source). </a:t>
            </a:r>
            <a:endParaRPr sz="1200">
              <a:solidFill>
                <a:schemeClr val="dk1"/>
              </a:solidFill>
            </a:endParaRPr>
          </a:p>
          <a:p>
            <a:pPr indent="-304800" lvl="0" marL="457200" rtl="0" algn="l">
              <a:lnSpc>
                <a:spcPct val="107916"/>
              </a:lnSpc>
              <a:spcBef>
                <a:spcPts val="0"/>
              </a:spcBef>
              <a:spcAft>
                <a:spcPts val="0"/>
              </a:spcAft>
              <a:buClr>
                <a:schemeClr val="dk1"/>
              </a:buClr>
              <a:buSzPts val="1200"/>
              <a:buChar char="●"/>
            </a:pPr>
            <a:r>
              <a:rPr lang="en" sz="1200">
                <a:solidFill>
                  <a:schemeClr val="dk1"/>
                </a:solidFill>
              </a:rPr>
              <a:t>According to the results of research, such damage to agricultural fields as funnels from explosions and shelling, traces of machinery, burnt fields, etc., were found. Detected damaged areas were verified using ACLED data.</a:t>
            </a:r>
            <a:endParaRPr sz="1200">
              <a:solidFill>
                <a:schemeClr val="dk1"/>
              </a:solidFill>
            </a:endParaRPr>
          </a:p>
          <a:p>
            <a:pPr indent="-304800" lvl="0" marL="457200" rtl="0" algn="l">
              <a:lnSpc>
                <a:spcPct val="107916"/>
              </a:lnSpc>
              <a:spcBef>
                <a:spcPts val="0"/>
              </a:spcBef>
              <a:spcAft>
                <a:spcPts val="0"/>
              </a:spcAft>
              <a:buClr>
                <a:schemeClr val="dk1"/>
              </a:buClr>
              <a:buSzPts val="1200"/>
              <a:buChar char="●"/>
            </a:pPr>
            <a:r>
              <a:rPr lang="en" sz="1200">
                <a:solidFill>
                  <a:schemeClr val="dk1"/>
                </a:solidFill>
              </a:rPr>
              <a:t>This data will provide an opportunity for the government of Ukraine and world representatives to correctly distribute financial resources among the affected landowners for the successful and effective restoration of the agricultural and industrial complex of Ukraine.</a:t>
            </a:r>
            <a:endParaRPr sz="1200"/>
          </a:p>
        </p:txBody>
      </p:sp>
      <p:pic>
        <p:nvPicPr>
          <p:cNvPr id="244" name="Google Shape;244;p42"/>
          <p:cNvPicPr preferRelativeResize="0"/>
          <p:nvPr/>
        </p:nvPicPr>
        <p:blipFill>
          <a:blip r:embed="rId3">
            <a:alphaModFix/>
          </a:blip>
          <a:stretch>
            <a:fillRect/>
          </a:stretch>
        </p:blipFill>
        <p:spPr>
          <a:xfrm>
            <a:off x="311700" y="1177413"/>
            <a:ext cx="3648050" cy="3581725"/>
          </a:xfrm>
          <a:prstGeom prst="rect">
            <a:avLst/>
          </a:prstGeom>
          <a:noFill/>
          <a:ln>
            <a:noFill/>
          </a:ln>
        </p:spPr>
      </p:pic>
      <p:sp>
        <p:nvSpPr>
          <p:cNvPr id="245" name="Google Shape;245;p42"/>
          <p:cNvSpPr txBox="1"/>
          <p:nvPr/>
        </p:nvSpPr>
        <p:spPr>
          <a:xfrm>
            <a:off x="334675" y="4759150"/>
            <a:ext cx="44601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800">
                <a:solidFill>
                  <a:srgbClr val="666666"/>
                </a:solidFill>
                <a:highlight>
                  <a:srgbClr val="FFFFFF"/>
                </a:highlight>
              </a:rPr>
              <a:t>Geospatial location of identified damaged fields relative to official claims of military strikes </a:t>
            </a:r>
            <a:br>
              <a:rPr lang="en" sz="800">
                <a:solidFill>
                  <a:srgbClr val="666666"/>
                </a:solidFill>
                <a:highlight>
                  <a:srgbClr val="FFFFFF"/>
                </a:highlight>
              </a:rPr>
            </a:br>
            <a:r>
              <a:rPr lang="en" sz="800">
                <a:solidFill>
                  <a:srgbClr val="666666"/>
                </a:solidFill>
                <a:highlight>
                  <a:srgbClr val="FFFFFF"/>
                </a:highlight>
              </a:rPr>
              <a:t>(June 6–19, 2022).</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3"/>
          <p:cNvSpPr txBox="1"/>
          <p:nvPr>
            <p:ph type="title"/>
          </p:nvPr>
        </p:nvSpPr>
        <p:spPr>
          <a:xfrm>
            <a:off x="311700" y="18363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Literature </a:t>
            </a:r>
            <a:r>
              <a:rPr b="1" lang="en"/>
              <a:t>References</a:t>
            </a:r>
            <a:endParaRPr b="1"/>
          </a:p>
        </p:txBody>
      </p:sp>
      <p:sp>
        <p:nvSpPr>
          <p:cNvPr id="251" name="Google Shape;251;p43"/>
          <p:cNvSpPr txBox="1"/>
          <p:nvPr>
            <p:ph idx="1" type="body"/>
          </p:nvPr>
        </p:nvSpPr>
        <p:spPr>
          <a:xfrm>
            <a:off x="311700" y="915363"/>
            <a:ext cx="8520600" cy="4106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ACLED. (202</a:t>
            </a:r>
            <a:r>
              <a:rPr lang="en" sz="1300"/>
              <a:t>3, March 1</a:t>
            </a:r>
            <a:r>
              <a:rPr lang="en" sz="1300"/>
              <a:t>). War in Ukraine: One Year On, Nowhere Safe. Retrieved from </a:t>
            </a:r>
            <a:r>
              <a:rPr lang="en" sz="1300">
                <a:uFill>
                  <a:noFill/>
                </a:uFill>
                <a:hlinkClick r:id="rId3"/>
              </a:rPr>
              <a:t>https://acleddata.com/2023/03/01/war-in-ukraine-one-year-on-nowhere-safe/#s1</a:t>
            </a:r>
            <a:endParaRPr sz="1300"/>
          </a:p>
          <a:p>
            <a:pPr indent="-311150" lvl="0" marL="457200" rtl="0" algn="l">
              <a:spcBef>
                <a:spcPts val="0"/>
              </a:spcBef>
              <a:spcAft>
                <a:spcPts val="0"/>
              </a:spcAft>
              <a:buSzPts val="1300"/>
              <a:buChar char="-"/>
            </a:pPr>
            <a:r>
              <a:rPr lang="en" sz="1300">
                <a:solidFill>
                  <a:schemeClr val="dk1"/>
                </a:solidFill>
              </a:rPr>
              <a:t> </a:t>
            </a:r>
            <a:r>
              <a:rPr lang="en" sz="1300"/>
              <a:t>Association for the Study of Medical Education and John Wiley &amp; Sons Ltd, “Fate and future of the medical students in Ukraine: A silently bubbling educational crisis” Med Educ. 2022 Aug; 56(8): 779–782. Published online 2022 May 18. doi: 10.1111/medu.14818</a:t>
            </a:r>
            <a:endParaRPr sz="1300"/>
          </a:p>
          <a:p>
            <a:pPr indent="-311150" lvl="0" marL="457200" rtl="0" algn="l">
              <a:spcBef>
                <a:spcPts val="0"/>
              </a:spcBef>
              <a:spcAft>
                <a:spcPts val="0"/>
              </a:spcAft>
              <a:buSzPts val="1300"/>
              <a:buChar char="-"/>
            </a:pPr>
            <a:r>
              <a:rPr lang="en" sz="1300"/>
              <a:t>K. Deininger, D. Ayalew Ali, N. Kussul, A. Shelestov, G. Lemoine, H. Yailimova,”Quantifying war-induced crop losses in Ukraine in near real time to strengthen local and global food security” Food Policy,Volume 115, 2023, 102418, ISSN 0306-9192,</a:t>
            </a:r>
            <a:r>
              <a:rPr lang="en" sz="1300">
                <a:uFill>
                  <a:noFill/>
                </a:uFill>
                <a:hlinkClick r:id="rId4"/>
              </a:rPr>
              <a:t> https://doi.org/10.1016/j.foodpol.2023.102418</a:t>
            </a:r>
            <a:endParaRPr sz="1300"/>
          </a:p>
          <a:p>
            <a:pPr indent="-311150" lvl="0" marL="457200" rtl="0" algn="l">
              <a:spcBef>
                <a:spcPts val="0"/>
              </a:spcBef>
              <a:spcAft>
                <a:spcPts val="0"/>
              </a:spcAft>
              <a:buSzPts val="1300"/>
              <a:buChar char="-"/>
            </a:pPr>
            <a:r>
              <a:rPr lang="en" sz="1300"/>
              <a:t>N. Kussul, H. Yailymova and S. Drozd, "Detection of War-Damaged Agricultural Fields of Ukraine Based on Vegetation Indices Using Sentinel-2 Data," 2022 12th International Conference on Dependable Systems, Services and Technologies (DESSERT), Athens, Greece, 2022, pp. 1-5, doi: 10.1109/DESSERT58054.2022.10018739.</a:t>
            </a:r>
            <a:endParaRPr sz="1300"/>
          </a:p>
          <a:p>
            <a:pPr indent="-311150" lvl="0" marL="457200" rtl="0" algn="l">
              <a:spcBef>
                <a:spcPts val="0"/>
              </a:spcBef>
              <a:spcAft>
                <a:spcPts val="0"/>
              </a:spcAft>
              <a:buSzPts val="1300"/>
              <a:buChar char="-"/>
            </a:pPr>
            <a:r>
              <a:rPr lang="en" sz="1300"/>
              <a:t>Yuri M. Zhukov, ”Near-Real Time Analysis of War and Economic Activity during Russia’s Invasion of Ukraine”, Department of Political Science University of Michigan, 2023. https://sites.lsa.umich.edu/zhukov/wp-content/uploads/sites/140/2023/02/viina_v02.pdf</a:t>
            </a:r>
            <a:endParaRPr sz="1400"/>
          </a:p>
        </p:txBody>
      </p:sp>
      <p:pic>
        <p:nvPicPr>
          <p:cNvPr id="252" name="Google Shape;252;p43"/>
          <p:cNvPicPr preferRelativeResize="0"/>
          <p:nvPr/>
        </p:nvPicPr>
        <p:blipFill>
          <a:blip r:embed="rId5">
            <a:alphaModFix/>
          </a:blip>
          <a:stretch>
            <a:fillRect/>
          </a:stretch>
        </p:blipFill>
        <p:spPr>
          <a:xfrm>
            <a:off x="7452350" y="4210712"/>
            <a:ext cx="1548526" cy="666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References</a:t>
            </a:r>
            <a:endParaRPr b="1"/>
          </a:p>
        </p:txBody>
      </p:sp>
      <p:sp>
        <p:nvSpPr>
          <p:cNvPr id="258" name="Google Shape;25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ACLED. [2023]. Armed Conflict Location &amp; Event Data Project. Retrieved from https://www.acleddata.com/</a:t>
            </a:r>
            <a:endParaRPr/>
          </a:p>
          <a:p>
            <a:pPr indent="-342900" lvl="0" marL="457200" rtl="0" algn="l">
              <a:spcBef>
                <a:spcPts val="0"/>
              </a:spcBef>
              <a:spcAft>
                <a:spcPts val="0"/>
              </a:spcAft>
              <a:buSzPts val="1800"/>
              <a:buChar char="-"/>
            </a:pPr>
            <a:r>
              <a:rPr lang="en"/>
              <a:t>GADM. [2023]. GADM - Database of Global Administrative Areas. Retrieved from https://gadm.org/index.html</a:t>
            </a:r>
            <a:endParaRPr/>
          </a:p>
        </p:txBody>
      </p:sp>
      <p:pic>
        <p:nvPicPr>
          <p:cNvPr id="259" name="Google Shape;259;p44"/>
          <p:cNvPicPr preferRelativeResize="0"/>
          <p:nvPr/>
        </p:nvPicPr>
        <p:blipFill>
          <a:blip r:embed="rId3">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lang="en" sz="1900"/>
              <a:t>Russia invaded Ukraine in February 2022, resulting in the highest levels of political violence recorded in a single country by ACLED.</a:t>
            </a:r>
            <a:endParaRPr sz="1900"/>
          </a:p>
          <a:p>
            <a:pPr indent="-349250" lvl="0" marL="457200" rtl="0" algn="just">
              <a:spcBef>
                <a:spcPts val="0"/>
              </a:spcBef>
              <a:spcAft>
                <a:spcPts val="0"/>
              </a:spcAft>
              <a:buSzPts val="1900"/>
              <a:buChar char="●"/>
            </a:pPr>
            <a:r>
              <a:rPr lang="en" sz="1900"/>
              <a:t>Civilians in Ukraine have faced shelling, indiscriminate strikes, deliberate attacks, and harsh treatment in occupied areas.</a:t>
            </a:r>
            <a:endParaRPr sz="1900"/>
          </a:p>
          <a:p>
            <a:pPr indent="-349250" lvl="0" marL="457200" rtl="0" algn="just">
              <a:spcBef>
                <a:spcPts val="0"/>
              </a:spcBef>
              <a:spcAft>
                <a:spcPts val="0"/>
              </a:spcAft>
              <a:buSzPts val="1900"/>
              <a:buChar char="●"/>
            </a:pPr>
            <a:r>
              <a:rPr lang="en" sz="1900"/>
              <a:t>Russian forces targeted Kyiv but retreated in northern Ukraine while quickly seizing territories in southern and eastern regions.</a:t>
            </a:r>
            <a:endParaRPr sz="1900"/>
          </a:p>
          <a:p>
            <a:pPr indent="-349250" lvl="0" marL="457200" rtl="0" algn="just">
              <a:spcBef>
                <a:spcPts val="0"/>
              </a:spcBef>
              <a:spcAft>
                <a:spcPts val="0"/>
              </a:spcAft>
              <a:buSzPts val="1900"/>
              <a:buChar char="●"/>
            </a:pPr>
            <a:r>
              <a:rPr lang="en" sz="1900"/>
              <a:t>Over 5,000 reported civilian fatalities have occurred, but the actual toll is likely much higher.</a:t>
            </a:r>
            <a:endParaRPr sz="1900"/>
          </a:p>
          <a:p>
            <a:pPr indent="-349250" lvl="0" marL="457200" rtl="0" algn="just">
              <a:spcBef>
                <a:spcPts val="0"/>
              </a:spcBef>
              <a:spcAft>
                <a:spcPts val="0"/>
              </a:spcAft>
              <a:buSzPts val="1900"/>
              <a:buChar char="●"/>
            </a:pPr>
            <a:r>
              <a:rPr lang="en" sz="1900"/>
              <a:t>Different regions of Ukraine experienced varying levels of violence and occupation during the conflict.</a:t>
            </a:r>
            <a:endParaRPr sz="1900"/>
          </a:p>
        </p:txBody>
      </p:sp>
      <p:pic>
        <p:nvPicPr>
          <p:cNvPr id="77" name="Google Shape;77;p16"/>
          <p:cNvPicPr preferRelativeResize="0"/>
          <p:nvPr/>
        </p:nvPicPr>
        <p:blipFill>
          <a:blip r:embed="rId3">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1118124" y="628450"/>
            <a:ext cx="6416399" cy="3965301"/>
          </a:xfrm>
          <a:prstGeom prst="rect">
            <a:avLst/>
          </a:prstGeom>
          <a:noFill/>
          <a:ln>
            <a:noFill/>
          </a:ln>
        </p:spPr>
      </p:pic>
      <p:pic>
        <p:nvPicPr>
          <p:cNvPr id="83" name="Google Shape;83;p17"/>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2150850"/>
            <a:ext cx="8520600" cy="84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Apparent War Crimes in Northern Ukraine</a:t>
            </a:r>
            <a:endParaRPr b="1"/>
          </a:p>
          <a:p>
            <a:pPr indent="0" lvl="0" marL="0" rtl="0" algn="l">
              <a:spcBef>
                <a:spcPts val="0"/>
              </a:spcBef>
              <a:spcAft>
                <a:spcPts val="0"/>
              </a:spcAft>
              <a:buClr>
                <a:srgbClr val="000000"/>
              </a:buClr>
              <a:buSzPct val="39285"/>
              <a:buFont typeface="Arial"/>
              <a:buNone/>
            </a:pPr>
            <a:r>
              <a:t/>
            </a:r>
            <a:endParaRPr/>
          </a:p>
        </p:txBody>
      </p:sp>
      <p:pic>
        <p:nvPicPr>
          <p:cNvPr id="89" name="Google Shape;89;p18"/>
          <p:cNvPicPr preferRelativeResize="0"/>
          <p:nvPr/>
        </p:nvPicPr>
        <p:blipFill>
          <a:blip r:embed="rId3">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1238250" y="514350"/>
            <a:ext cx="6667500" cy="4114800"/>
          </a:xfrm>
          <a:prstGeom prst="rect">
            <a:avLst/>
          </a:prstGeom>
          <a:noFill/>
          <a:ln>
            <a:noFill/>
          </a:ln>
        </p:spPr>
      </p:pic>
      <p:pic>
        <p:nvPicPr>
          <p:cNvPr id="95" name="Google Shape;95;p19"/>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sz="2800"/>
              <a:t>Heavy Fighting Along the Frontline in Eastern Ukraine</a:t>
            </a:r>
            <a:endParaRPr b="1"/>
          </a:p>
        </p:txBody>
      </p:sp>
      <p:pic>
        <p:nvPicPr>
          <p:cNvPr id="101" name="Google Shape;101;p20"/>
          <p:cNvPicPr preferRelativeResize="0"/>
          <p:nvPr/>
        </p:nvPicPr>
        <p:blipFill>
          <a:blip r:embed="rId3">
            <a:alphaModFix/>
          </a:blip>
          <a:stretch>
            <a:fillRect/>
          </a:stretch>
        </p:blipFill>
        <p:spPr>
          <a:xfrm>
            <a:off x="7452350" y="4389475"/>
            <a:ext cx="1548526" cy="66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idx="1" type="body"/>
          </p:nvPr>
        </p:nvSpPr>
        <p:spPr>
          <a:xfrm>
            <a:off x="5923725" y="94025"/>
            <a:ext cx="2882700" cy="4371600"/>
          </a:xfrm>
          <a:prstGeom prst="rect">
            <a:avLst/>
          </a:prstGeom>
        </p:spPr>
        <p:txBody>
          <a:bodyPr anchorCtr="0" anchor="t" bIns="91425" lIns="91425" spcFirstLastPara="1" rIns="91425" wrap="square" tIns="91425">
            <a:noAutofit/>
          </a:bodyPr>
          <a:lstStyle/>
          <a:p>
            <a:pPr indent="-327342" lvl="0" marL="457200" rtl="0" algn="l">
              <a:lnSpc>
                <a:spcPct val="95000"/>
              </a:lnSpc>
              <a:spcBef>
                <a:spcPts val="0"/>
              </a:spcBef>
              <a:spcAft>
                <a:spcPts val="0"/>
              </a:spcAft>
              <a:buSzPts val="1555"/>
              <a:buChar char="●"/>
            </a:pPr>
            <a:r>
              <a:rPr lang="en" sz="1555"/>
              <a:t>Eastern Ukraine faces unprecedented violence, with three-quarters of political violence events occurring in the region, primarily due to shelling, artillery, and missile attacks.</a:t>
            </a:r>
            <a:endParaRPr sz="1555"/>
          </a:p>
          <a:p>
            <a:pPr indent="-327342" lvl="0" marL="457200" rtl="0" algn="l">
              <a:lnSpc>
                <a:spcPct val="95000"/>
              </a:lnSpc>
              <a:spcBef>
                <a:spcPts val="0"/>
              </a:spcBef>
              <a:spcAft>
                <a:spcPts val="0"/>
              </a:spcAft>
              <a:buSzPts val="1555"/>
              <a:buChar char="●"/>
            </a:pPr>
            <a:r>
              <a:rPr lang="en" sz="1555"/>
              <a:t>Despite relative distance from the frontline, the Dnipropetrovsk region remains at risk, as Russia continues air and missile strikes, exemplified by the deadly incident in Dnipro on 14 January 2023.</a:t>
            </a:r>
            <a:endParaRPr sz="1555"/>
          </a:p>
        </p:txBody>
      </p:sp>
      <p:pic>
        <p:nvPicPr>
          <p:cNvPr id="107" name="Google Shape;107;p21"/>
          <p:cNvPicPr preferRelativeResize="0"/>
          <p:nvPr/>
        </p:nvPicPr>
        <p:blipFill>
          <a:blip r:embed="rId3">
            <a:alphaModFix/>
          </a:blip>
          <a:stretch>
            <a:fillRect/>
          </a:stretch>
        </p:blipFill>
        <p:spPr>
          <a:xfrm>
            <a:off x="140650" y="602750"/>
            <a:ext cx="5887450" cy="3638410"/>
          </a:xfrm>
          <a:prstGeom prst="rect">
            <a:avLst/>
          </a:prstGeom>
          <a:noFill/>
          <a:ln>
            <a:noFill/>
          </a:ln>
        </p:spPr>
      </p:pic>
      <p:pic>
        <p:nvPicPr>
          <p:cNvPr id="108" name="Google Shape;108;p21"/>
          <p:cNvPicPr preferRelativeResize="0"/>
          <p:nvPr/>
        </p:nvPicPr>
        <p:blipFill>
          <a:blip r:embed="rId4">
            <a:alphaModFix/>
          </a:blip>
          <a:stretch>
            <a:fillRect/>
          </a:stretch>
        </p:blipFill>
        <p:spPr>
          <a:xfrm>
            <a:off x="7452350" y="4389475"/>
            <a:ext cx="1548526" cy="66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